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12">
          <p15:clr>
            <a:srgbClr val="A4A3A4"/>
          </p15:clr>
        </p15:guide>
        <p15:guide id="2" pos="144">
          <p15:clr>
            <a:srgbClr val="A4A3A4"/>
          </p15:clr>
        </p15:guide>
        <p15:guide id="3" orient="horz" pos="8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12" orient="horz"/>
        <p:guide pos="144"/>
        <p:guide pos="87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1:notes"/>
          <p:cNvSpPr/>
          <p:nvPr>
            <p:ph idx="2" type="sldImg"/>
          </p:nvPr>
        </p:nvSpPr>
        <p:spPr>
          <a:xfrm>
            <a:off x="533400" y="763588"/>
            <a:ext cx="6704013"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t/>
            </a:r>
            <a:endParaRPr b="1"/>
          </a:p>
        </p:txBody>
      </p:sp>
      <p:sp>
        <p:nvSpPr>
          <p:cNvPr id="60" name="Google Shape;60;p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6d817adcc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6d817adcc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6d817adcc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6d817adcc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6d817adcc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26d817adcc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6d817adcc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g26d817adcc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t/>
            </a:r>
            <a:endParaRPr b="1"/>
          </a:p>
        </p:txBody>
      </p:sp>
      <p:sp>
        <p:nvSpPr>
          <p:cNvPr id="80" name="Google Shape;8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6d817adcc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g26d817adcc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231" name="Google Shape;231;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US">
                <a:solidFill>
                  <a:srgbClr val="223366"/>
                </a:solidFill>
              </a:rPr>
              <a:t>Thank You !!</a:t>
            </a:r>
            <a:endParaRPr b="1" sz="1100">
              <a:solidFill>
                <a:srgbClr val="223366"/>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90" name="Google Shape;90;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98" name="Google Shape;9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06" name="Google Shape;10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14" name="Google Shape;11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23" name="Google Shape;123;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36" name="Google Shape;136;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2"/>
          <p:cNvSpPr txBox="1"/>
          <p:nvPr>
            <p:ph type="ctrTitle"/>
          </p:nvPr>
        </p:nvSpPr>
        <p:spPr>
          <a:xfrm>
            <a:off x="1143000" y="841375"/>
            <a:ext cx="6858000" cy="1790700"/>
          </a:xfrm>
          <a:prstGeom prst="rect">
            <a:avLst/>
          </a:prstGeom>
          <a:noFill/>
          <a:ln>
            <a:noFill/>
          </a:ln>
        </p:spPr>
        <p:txBody>
          <a:bodyPr anchorCtr="0" anchor="b" bIns="45700" lIns="91425" spcFirstLastPara="1" rIns="91425" wrap="square" tIns="45700">
            <a:noAutofit/>
          </a:bodyPr>
          <a:lstStyle>
            <a:lvl1pPr lvl="0" marR="0" rtl="0" algn="ctr">
              <a:lnSpc>
                <a:spcPct val="100000"/>
              </a:lnSpc>
              <a:spcBef>
                <a:spcPts val="0"/>
              </a:spcBef>
              <a:spcAft>
                <a:spcPts val="0"/>
              </a:spcAft>
              <a:buSzPts val="1400"/>
              <a:buNone/>
              <a:defRPr b="0" i="0" sz="6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5" name="Google Shape;15;p2"/>
          <p:cNvSpPr txBox="1"/>
          <p:nvPr>
            <p:ph idx="1" type="subTitle"/>
          </p:nvPr>
        </p:nvSpPr>
        <p:spPr>
          <a:xfrm>
            <a:off x="1143000" y="2701925"/>
            <a:ext cx="6858000" cy="1241425"/>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000"/>
              <a:buFont typeface="Arial"/>
              <a:buNone/>
              <a:defRPr b="0" i="0" sz="2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9pPr>
          </a:lstStyle>
          <a:p/>
        </p:txBody>
      </p:sp>
      <p:sp>
        <p:nvSpPr>
          <p:cNvPr id="16" name="Google Shape;16;p2"/>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7" name="Google Shape;17;p2"/>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8" name="Google Shape;18;p2"/>
          <p:cNvSpPr txBox="1"/>
          <p:nvPr>
            <p:ph idx="12" type="sldNum"/>
          </p:nvPr>
        </p:nvSpPr>
        <p:spPr>
          <a:xfrm>
            <a:off x="6457950" y="4767263"/>
            <a:ext cx="2057400" cy="274637"/>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800"/>
              <a:buFont typeface="Arial"/>
              <a:buNone/>
              <a:defRPr b="0" i="0" sz="1400" u="none" cap="none" strike="noStrike">
                <a:solidFill>
                  <a:srgbClr val="000000"/>
                </a:solidFill>
                <a:latin typeface="Arial"/>
                <a:ea typeface="Arial"/>
                <a:cs typeface="Arial"/>
                <a:sym typeface="Arial"/>
              </a:defRPr>
            </a:lvl1pPr>
          </a:lstStyle>
          <a:p/>
        </p:txBody>
      </p:sp>
      <p:sp>
        <p:nvSpPr>
          <p:cNvPr id="54" name="Google Shape;54;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 name="Shape 21"/>
        <p:cNvGrpSpPr/>
        <p:nvPr/>
      </p:nvGrpSpPr>
      <p:grpSpPr>
        <a:xfrm>
          <a:off x="0" y="0"/>
          <a:ext cx="0" cy="0"/>
          <a:chOff x="0" y="0"/>
          <a:chExt cx="0" cy="0"/>
        </a:xfrm>
      </p:grpSpPr>
      <p:sp>
        <p:nvSpPr>
          <p:cNvPr id="22" name="Google Shape;22;p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23" name="Google Shape;23;p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24" name="Google Shape;24;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25" name="Shape 25"/>
        <p:cNvGrpSpPr/>
        <p:nvPr/>
      </p:nvGrpSpPr>
      <p:grpSpPr>
        <a:xfrm>
          <a:off x="0" y="0"/>
          <a:ext cx="0" cy="0"/>
          <a:chOff x="0" y="0"/>
          <a:chExt cx="0" cy="0"/>
        </a:xfrm>
      </p:grpSpPr>
      <p:sp>
        <p:nvSpPr>
          <p:cNvPr id="26" name="Google Shape;26;p5"/>
          <p:cNvSpPr txBox="1"/>
          <p:nvPr>
            <p:ph type="title"/>
          </p:nvPr>
        </p:nvSpPr>
        <p:spPr>
          <a:xfrm>
            <a:off x="628560" y="273780"/>
            <a:ext cx="7886430" cy="99387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27" name="Google Shape;27;p5"/>
          <p:cNvSpPr txBox="1"/>
          <p:nvPr>
            <p:ph idx="1" type="subTitle"/>
          </p:nvPr>
        </p:nvSpPr>
        <p:spPr>
          <a:xfrm>
            <a:off x="457110" y="1203390"/>
            <a:ext cx="8229330" cy="298296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6"/>
          <p:cNvSpPr txBox="1"/>
          <p:nvPr>
            <p:ph type="title"/>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SzPts val="1400"/>
              <a:buNone/>
              <a:defRPr b="0" i="0" sz="2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30" name="Google Shape;30;p6"/>
          <p:cNvSpPr txBox="1"/>
          <p:nvPr>
            <p:ph idx="1" type="body"/>
          </p:nvPr>
        </p:nvSpPr>
        <p:spPr>
          <a:xfrm>
            <a:off x="0" y="0"/>
            <a:ext cx="3000000" cy="30000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31" name="Google Shape;31;p6"/>
          <p:cNvSpPr txBox="1"/>
          <p:nvPr>
            <p:ph idx="11" type="ftr"/>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SzPts val="1400"/>
              <a:buNone/>
              <a:defRPr b="0" i="0" sz="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32" name="Google Shape;32;p6"/>
          <p:cNvSpPr txBox="1"/>
          <p:nvPr>
            <p:ph idx="10" type="dt"/>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SzPts val="1400"/>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33" name="Google Shape;33;p6"/>
          <p:cNvSpPr txBox="1"/>
          <p:nvPr>
            <p:ph idx="12" type="sldNum"/>
          </p:nvPr>
        </p:nvSpPr>
        <p:spPr>
          <a:xfrm>
            <a:off x="0" y="0"/>
            <a:ext cx="3000000" cy="3000000"/>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 name="Shape 34"/>
        <p:cNvGrpSpPr/>
        <p:nvPr/>
      </p:nvGrpSpPr>
      <p:grpSpPr>
        <a:xfrm>
          <a:off x="0" y="0"/>
          <a:ext cx="0" cy="0"/>
          <a:chOff x="0" y="0"/>
          <a:chExt cx="0" cy="0"/>
        </a:xfrm>
      </p:grpSpPr>
      <p:sp>
        <p:nvSpPr>
          <p:cNvPr id="35" name="Google Shape;35;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36" name="Google Shape;36;p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7" name="Google Shape;37;p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8" name="Google Shape;3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2">
    <p:spTree>
      <p:nvGrpSpPr>
        <p:cNvPr id="39" name="Shape 39"/>
        <p:cNvGrpSpPr/>
        <p:nvPr/>
      </p:nvGrpSpPr>
      <p:grpSpPr>
        <a:xfrm>
          <a:off x="0" y="0"/>
          <a:ext cx="0" cy="0"/>
          <a:chOff x="0" y="0"/>
          <a:chExt cx="0" cy="0"/>
        </a:xfrm>
      </p:grpSpPr>
      <p:sp>
        <p:nvSpPr>
          <p:cNvPr id="40" name="Google Shape;40;p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41" name="Google Shape;41;p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42" name="Google Shape;42;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 name="Shape 43"/>
        <p:cNvGrpSpPr/>
        <p:nvPr/>
      </p:nvGrpSpPr>
      <p:grpSpPr>
        <a:xfrm>
          <a:off x="0" y="0"/>
          <a:ext cx="0" cy="0"/>
          <a:chOff x="0" y="0"/>
          <a:chExt cx="0" cy="0"/>
        </a:xfrm>
      </p:grpSpPr>
      <p:sp>
        <p:nvSpPr>
          <p:cNvPr id="44" name="Google Shape;44;p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9pPr>
          </a:lstStyle>
          <a:p/>
        </p:txBody>
      </p:sp>
      <p:sp>
        <p:nvSpPr>
          <p:cNvPr id="45" name="Google Shape;45;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1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1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9pPr>
          </a:lstStyle>
          <a:p/>
        </p:txBody>
      </p:sp>
      <p:sp>
        <p:nvSpPr>
          <p:cNvPr id="49" name="Google Shape;49;p1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9pPr>
          </a:lstStyle>
          <a:p/>
        </p:txBody>
      </p:sp>
      <p:sp>
        <p:nvSpPr>
          <p:cNvPr id="50" name="Google Shape;50;p1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marR="0" rtl="0" algn="l">
              <a:lnSpc>
                <a:spcPct val="115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15000"/>
              </a:lnSpc>
              <a:spcBef>
                <a:spcPts val="1600"/>
              </a:spcBef>
              <a:spcAft>
                <a:spcPts val="160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51" name="Google Shape;51;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p:nvPr/>
        </p:nvSpPr>
        <p:spPr>
          <a:xfrm>
            <a:off x="7283428" y="62784"/>
            <a:ext cx="1109472" cy="584656"/>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descr="A close up of a sign&#10;&#10;Description automatically generated" id="7" name="Google Shape;7;p1"/>
          <p:cNvPicPr preferRelativeResize="0"/>
          <p:nvPr/>
        </p:nvPicPr>
        <p:blipFill rotWithShape="1">
          <a:blip r:embed="rId1">
            <a:alphaModFix/>
          </a:blip>
          <a:srcRect b="0" l="0" r="0" t="0"/>
          <a:stretch/>
        </p:blipFill>
        <p:spPr>
          <a:xfrm>
            <a:off x="7799751" y="88917"/>
            <a:ext cx="1233874" cy="412476"/>
          </a:xfrm>
          <a:prstGeom prst="rect">
            <a:avLst/>
          </a:prstGeom>
          <a:noFill/>
          <a:ln>
            <a:noFill/>
          </a:ln>
        </p:spPr>
      </p:pic>
      <p:sp>
        <p:nvSpPr>
          <p:cNvPr id="8" name="Google Shape;8;p1"/>
          <p:cNvSpPr/>
          <p:nvPr/>
        </p:nvSpPr>
        <p:spPr>
          <a:xfrm>
            <a:off x="7594600" y="82567"/>
            <a:ext cx="165100" cy="412476"/>
          </a:xfrm>
          <a:prstGeom prst="rect">
            <a:avLst/>
          </a:prstGeom>
          <a:solidFill>
            <a:srgbClr val="84191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 name="Google Shape;9;p1"/>
          <p:cNvSpPr/>
          <p:nvPr/>
        </p:nvSpPr>
        <p:spPr>
          <a:xfrm>
            <a:off x="7440249" y="82567"/>
            <a:ext cx="103551" cy="412476"/>
          </a:xfrm>
          <a:prstGeom prst="rect">
            <a:avLst/>
          </a:prstGeom>
          <a:solidFill>
            <a:srgbClr val="21326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 name="Google Shape;10;p1"/>
          <p:cNvSpPr/>
          <p:nvPr/>
        </p:nvSpPr>
        <p:spPr>
          <a:xfrm>
            <a:off x="0" y="5086350"/>
            <a:ext cx="9144000" cy="69850"/>
          </a:xfrm>
          <a:prstGeom prst="rect">
            <a:avLst/>
          </a:prstGeom>
          <a:solidFill>
            <a:srgbClr val="21326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 name="Google Shape;11;p1"/>
          <p:cNvSpPr/>
          <p:nvPr/>
        </p:nvSpPr>
        <p:spPr>
          <a:xfrm>
            <a:off x="0" y="88917"/>
            <a:ext cx="7283428" cy="406126"/>
          </a:xfrm>
          <a:prstGeom prst="rect">
            <a:avLst/>
          </a:prstGeom>
          <a:solidFill>
            <a:srgbClr val="213264"/>
          </a:solidFill>
          <a:ln cap="flat" cmpd="sng" w="25400">
            <a:solidFill>
              <a:srgbClr val="21326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 name="Google Shape;12;p1"/>
          <p:cNvSpPr txBox="1"/>
          <p:nvPr/>
        </p:nvSpPr>
        <p:spPr>
          <a:xfrm>
            <a:off x="92480" y="105826"/>
            <a:ext cx="395374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chemeClr val="lt1"/>
                </a:solidFill>
                <a:latin typeface="Arial"/>
                <a:ea typeface="Arial"/>
                <a:cs typeface="Arial"/>
                <a:sym typeface="Arial"/>
              </a:rPr>
              <a:t>Next Gen Employability Program</a:t>
            </a:r>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p:nvPr/>
        </p:nvSpPr>
        <p:spPr>
          <a:xfrm>
            <a:off x="0" y="0"/>
            <a:ext cx="9144000" cy="5143500"/>
          </a:xfrm>
          <a:prstGeom prst="rect">
            <a:avLst/>
          </a:prstGeom>
          <a:solidFill>
            <a:srgbClr val="DFDD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descr="A white circle in the sky&#10;&#10;Description automatically generated" id="63" name="Google Shape;63;p13"/>
          <p:cNvPicPr preferRelativeResize="0"/>
          <p:nvPr/>
        </p:nvPicPr>
        <p:blipFill rotWithShape="1">
          <a:blip r:embed="rId3">
            <a:alphaModFix amt="5000"/>
          </a:blip>
          <a:srcRect b="10205" l="0" r="745" t="5928"/>
          <a:stretch/>
        </p:blipFill>
        <p:spPr>
          <a:xfrm>
            <a:off x="13063" y="-1"/>
            <a:ext cx="9130937" cy="5143501"/>
          </a:xfrm>
          <a:prstGeom prst="rect">
            <a:avLst/>
          </a:prstGeom>
          <a:noFill/>
          <a:ln>
            <a:noFill/>
          </a:ln>
        </p:spPr>
      </p:pic>
      <p:sp>
        <p:nvSpPr>
          <p:cNvPr id="64" name="Google Shape;64;p13"/>
          <p:cNvSpPr/>
          <p:nvPr/>
        </p:nvSpPr>
        <p:spPr>
          <a:xfrm>
            <a:off x="1865074" y="730897"/>
            <a:ext cx="6301139" cy="3966472"/>
          </a:xfrm>
          <a:prstGeom prst="rect">
            <a:avLst/>
          </a:prstGeom>
          <a:solidFill>
            <a:srgbClr val="213163"/>
          </a:solidFill>
          <a:ln cap="flat" cmpd="sng" w="25400">
            <a:solidFill>
              <a:srgbClr val="21316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5" name="Google Shape;65;p13"/>
          <p:cNvSpPr/>
          <p:nvPr/>
        </p:nvSpPr>
        <p:spPr>
          <a:xfrm>
            <a:off x="988684" y="1023080"/>
            <a:ext cx="6985193" cy="3451405"/>
          </a:xfrm>
          <a:prstGeom prst="rect">
            <a:avLst/>
          </a:prstGeom>
          <a:solidFill>
            <a:schemeClr val="lt1"/>
          </a:solidFill>
          <a:ln cap="flat" cmpd="sng" w="25400">
            <a:solidFill>
              <a:schemeClr val="lt1"/>
            </a:solidFill>
            <a:prstDash val="solid"/>
            <a:round/>
            <a:headEnd len="sm" w="sm" type="none"/>
            <a:tailEnd len="sm" w="sm" type="none"/>
          </a:ln>
          <a:effectLst>
            <a:outerShdw blurRad="508000" sx="105000" rotWithShape="0" algn="ctr" sy="105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6" name="Google Shape;66;p13"/>
          <p:cNvSpPr/>
          <p:nvPr/>
        </p:nvSpPr>
        <p:spPr>
          <a:xfrm>
            <a:off x="2490558" y="2787442"/>
            <a:ext cx="50564" cy="446915"/>
          </a:xfrm>
          <a:prstGeom prst="rect">
            <a:avLst/>
          </a:prstGeom>
          <a:solidFill>
            <a:srgbClr val="FFE600"/>
          </a:solidFill>
          <a:ln cap="flat" cmpd="sng" w="25400">
            <a:solidFill>
              <a:srgbClr val="FFE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7" name="Google Shape;67;p13"/>
          <p:cNvSpPr txBox="1"/>
          <p:nvPr/>
        </p:nvSpPr>
        <p:spPr>
          <a:xfrm>
            <a:off x="2029564" y="2248174"/>
            <a:ext cx="5025352"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rgbClr val="161D23"/>
                </a:solidFill>
                <a:latin typeface="Arial"/>
                <a:ea typeface="Arial"/>
                <a:cs typeface="Arial"/>
                <a:sym typeface="Arial"/>
              </a:rPr>
              <a:t>NEXT GEN EMPLOYABILITY PROGRAM</a:t>
            </a:r>
            <a:endParaRPr/>
          </a:p>
        </p:txBody>
      </p:sp>
      <p:sp>
        <p:nvSpPr>
          <p:cNvPr id="68" name="Google Shape;68;p13"/>
          <p:cNvSpPr txBox="1"/>
          <p:nvPr/>
        </p:nvSpPr>
        <p:spPr>
          <a:xfrm>
            <a:off x="2541122" y="2795733"/>
            <a:ext cx="401969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161D23"/>
                </a:solidFill>
                <a:latin typeface="Arial"/>
                <a:ea typeface="Arial"/>
                <a:cs typeface="Arial"/>
                <a:sym typeface="Arial"/>
              </a:rPr>
              <a:t>Creating a future-ready workforce</a:t>
            </a:r>
            <a:endParaRPr/>
          </a:p>
        </p:txBody>
      </p:sp>
      <p:sp>
        <p:nvSpPr>
          <p:cNvPr id="69" name="Google Shape;69;p13"/>
          <p:cNvSpPr txBox="1"/>
          <p:nvPr/>
        </p:nvSpPr>
        <p:spPr>
          <a:xfrm>
            <a:off x="1003625" y="3642533"/>
            <a:ext cx="1456920" cy="27695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Team Members</a:t>
            </a:r>
            <a:endParaRPr/>
          </a:p>
        </p:txBody>
      </p:sp>
      <p:sp>
        <p:nvSpPr>
          <p:cNvPr id="70" name="Google Shape;70;p13"/>
          <p:cNvSpPr txBox="1"/>
          <p:nvPr/>
        </p:nvSpPr>
        <p:spPr>
          <a:xfrm>
            <a:off x="1095100" y="3956075"/>
            <a:ext cx="2832600" cy="456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100" u="none" cap="none" strike="noStrike">
                <a:solidFill>
                  <a:schemeClr val="dk1"/>
                </a:solidFill>
                <a:latin typeface="Arial"/>
                <a:ea typeface="Arial"/>
                <a:cs typeface="Arial"/>
                <a:sym typeface="Arial"/>
              </a:rPr>
              <a:t>Student Name : </a:t>
            </a:r>
            <a:r>
              <a:rPr lang="en-US" sz="1100">
                <a:solidFill>
                  <a:schemeClr val="dk1"/>
                </a:solidFill>
              </a:rPr>
              <a:t>Ayesha Fathima A H </a:t>
            </a:r>
            <a:endParaRPr/>
          </a:p>
          <a:p>
            <a:pPr indent="0" lvl="0" marL="0" marR="0" rtl="0" algn="l">
              <a:lnSpc>
                <a:spcPct val="100000"/>
              </a:lnSpc>
              <a:spcBef>
                <a:spcPts val="200"/>
              </a:spcBef>
              <a:spcAft>
                <a:spcPts val="0"/>
              </a:spcAft>
              <a:buNone/>
            </a:pPr>
            <a:r>
              <a:rPr b="0" i="0" lang="en-US" sz="1100" u="none" cap="none" strike="noStrike">
                <a:solidFill>
                  <a:schemeClr val="dk1"/>
                </a:solidFill>
                <a:latin typeface="Arial"/>
                <a:ea typeface="Arial"/>
                <a:cs typeface="Arial"/>
                <a:sym typeface="Arial"/>
              </a:rPr>
              <a:t>Student ID : 311121104013</a:t>
            </a:r>
            <a:endParaRPr/>
          </a:p>
        </p:txBody>
      </p:sp>
      <p:cxnSp>
        <p:nvCxnSpPr>
          <p:cNvPr id="71" name="Google Shape;71;p13"/>
          <p:cNvCxnSpPr/>
          <p:nvPr/>
        </p:nvCxnSpPr>
        <p:spPr>
          <a:xfrm>
            <a:off x="1100213" y="3919492"/>
            <a:ext cx="1986613" cy="0"/>
          </a:xfrm>
          <a:prstGeom prst="straightConnector1">
            <a:avLst/>
          </a:prstGeom>
          <a:noFill/>
          <a:ln cap="flat" cmpd="sng" w="9525">
            <a:solidFill>
              <a:schemeClr val="dk1"/>
            </a:solidFill>
            <a:prstDash val="lgDashDot"/>
            <a:round/>
            <a:headEnd len="sm" w="sm" type="none"/>
            <a:tailEnd len="sm" w="sm" type="none"/>
          </a:ln>
        </p:spPr>
      </p:cxnSp>
      <p:sp>
        <p:nvSpPr>
          <p:cNvPr id="72" name="Google Shape;72;p13"/>
          <p:cNvSpPr txBox="1"/>
          <p:nvPr/>
        </p:nvSpPr>
        <p:spPr>
          <a:xfrm>
            <a:off x="5596477" y="3627293"/>
            <a:ext cx="1456920" cy="27695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College Name</a:t>
            </a:r>
            <a:endParaRPr/>
          </a:p>
        </p:txBody>
      </p:sp>
      <p:cxnSp>
        <p:nvCxnSpPr>
          <p:cNvPr id="73" name="Google Shape;73;p13"/>
          <p:cNvCxnSpPr/>
          <p:nvPr/>
        </p:nvCxnSpPr>
        <p:spPr>
          <a:xfrm>
            <a:off x="5693065" y="3919492"/>
            <a:ext cx="1360332" cy="0"/>
          </a:xfrm>
          <a:prstGeom prst="straightConnector1">
            <a:avLst/>
          </a:prstGeom>
          <a:noFill/>
          <a:ln cap="flat" cmpd="sng" w="9525">
            <a:solidFill>
              <a:schemeClr val="dk1"/>
            </a:solidFill>
            <a:prstDash val="lgDashDot"/>
            <a:round/>
            <a:headEnd len="sm" w="sm" type="none"/>
            <a:tailEnd len="sm" w="sm" type="none"/>
          </a:ln>
        </p:spPr>
      </p:cxnSp>
      <p:sp>
        <p:nvSpPr>
          <p:cNvPr id="74" name="Google Shape;74;p13"/>
          <p:cNvSpPr txBox="1"/>
          <p:nvPr/>
        </p:nvSpPr>
        <p:spPr>
          <a:xfrm>
            <a:off x="5406750" y="3956075"/>
            <a:ext cx="2567100" cy="430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lang="en-US" sz="1100">
                <a:solidFill>
                  <a:schemeClr val="dk1"/>
                </a:solidFill>
              </a:rPr>
              <a:t>LOYOLA-ICAM COLLEGE OF ENGINEERING AND TECHNOLOGY</a:t>
            </a:r>
            <a:endParaRPr b="0" i="0" sz="1100" u="none" cap="none" strike="noStrike">
              <a:solidFill>
                <a:schemeClr val="dk1"/>
              </a:solidFill>
              <a:latin typeface="Arial"/>
              <a:ea typeface="Arial"/>
              <a:cs typeface="Arial"/>
              <a:sym typeface="Arial"/>
            </a:endParaRPr>
          </a:p>
        </p:txBody>
      </p:sp>
      <p:pic>
        <p:nvPicPr>
          <p:cNvPr id="75" name="Google Shape;75;p13"/>
          <p:cNvPicPr preferRelativeResize="0"/>
          <p:nvPr/>
        </p:nvPicPr>
        <p:blipFill rotWithShape="1">
          <a:blip r:embed="rId4">
            <a:alphaModFix/>
          </a:blip>
          <a:srcRect b="0" l="0" r="0" t="0"/>
          <a:stretch/>
        </p:blipFill>
        <p:spPr>
          <a:xfrm>
            <a:off x="1834750" y="1249149"/>
            <a:ext cx="1146742" cy="666202"/>
          </a:xfrm>
          <a:prstGeom prst="rect">
            <a:avLst/>
          </a:prstGeom>
          <a:noFill/>
          <a:ln>
            <a:noFill/>
          </a:ln>
        </p:spPr>
      </p:pic>
      <p:pic>
        <p:nvPicPr>
          <p:cNvPr descr="A logo with people and map&#10;&#10;Description automatically generated" id="76" name="Google Shape;76;p13"/>
          <p:cNvPicPr preferRelativeResize="0"/>
          <p:nvPr/>
        </p:nvPicPr>
        <p:blipFill rotWithShape="1">
          <a:blip r:embed="rId5">
            <a:alphaModFix/>
          </a:blip>
          <a:srcRect b="0" l="0" r="0" t="0"/>
          <a:stretch/>
        </p:blipFill>
        <p:spPr>
          <a:xfrm>
            <a:off x="6461189" y="1211666"/>
            <a:ext cx="668564" cy="666202"/>
          </a:xfrm>
          <a:prstGeom prst="rect">
            <a:avLst/>
          </a:prstGeom>
          <a:noFill/>
          <a:ln>
            <a:noFill/>
          </a:ln>
        </p:spPr>
      </p:pic>
      <p:pic>
        <p:nvPicPr>
          <p:cNvPr descr="A close up of a logo&#10;&#10;Description automatically generated" id="77" name="Google Shape;77;p13"/>
          <p:cNvPicPr preferRelativeResize="0"/>
          <p:nvPr/>
        </p:nvPicPr>
        <p:blipFill rotWithShape="1">
          <a:blip r:embed="rId6">
            <a:alphaModFix/>
          </a:blip>
          <a:srcRect b="0" l="0" r="0" t="0"/>
          <a:stretch/>
        </p:blipFill>
        <p:spPr>
          <a:xfrm>
            <a:off x="3927667" y="1286631"/>
            <a:ext cx="1587347" cy="5162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type="title"/>
          </p:nvPr>
        </p:nvSpPr>
        <p:spPr>
          <a:xfrm>
            <a:off x="628560" y="601132"/>
            <a:ext cx="7886430" cy="666517"/>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US"/>
              <a:t>SignUp</a:t>
            </a:r>
            <a:r>
              <a:rPr b="1" lang="en-US"/>
              <a:t>-Page</a:t>
            </a:r>
            <a:endParaRPr/>
          </a:p>
        </p:txBody>
      </p:sp>
      <p:pic>
        <p:nvPicPr>
          <p:cNvPr id="154" name="Google Shape;154;p22"/>
          <p:cNvPicPr preferRelativeResize="0"/>
          <p:nvPr/>
        </p:nvPicPr>
        <p:blipFill>
          <a:blip r:embed="rId3">
            <a:alphaModFix/>
          </a:blip>
          <a:stretch>
            <a:fillRect/>
          </a:stretch>
        </p:blipFill>
        <p:spPr>
          <a:xfrm>
            <a:off x="1316775" y="1126424"/>
            <a:ext cx="6348533" cy="3571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type="title"/>
          </p:nvPr>
        </p:nvSpPr>
        <p:spPr>
          <a:xfrm>
            <a:off x="628560" y="635000"/>
            <a:ext cx="7886430" cy="632649"/>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US"/>
              <a:t>AllSongs</a:t>
            </a:r>
            <a:r>
              <a:rPr b="1" lang="en-US"/>
              <a:t>-Page</a:t>
            </a:r>
            <a:endParaRPr/>
          </a:p>
        </p:txBody>
      </p:sp>
      <p:pic>
        <p:nvPicPr>
          <p:cNvPr id="160" name="Google Shape;160;p23"/>
          <p:cNvPicPr preferRelativeResize="0"/>
          <p:nvPr/>
        </p:nvPicPr>
        <p:blipFill>
          <a:blip r:embed="rId3">
            <a:alphaModFix/>
          </a:blip>
          <a:stretch>
            <a:fillRect/>
          </a:stretch>
        </p:blipFill>
        <p:spPr>
          <a:xfrm>
            <a:off x="1266150" y="1207424"/>
            <a:ext cx="6348533" cy="3571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24"/>
          <p:cNvPicPr preferRelativeResize="0"/>
          <p:nvPr/>
        </p:nvPicPr>
        <p:blipFill>
          <a:blip r:embed="rId3">
            <a:alphaModFix/>
          </a:blip>
          <a:stretch>
            <a:fillRect/>
          </a:stretch>
        </p:blipFill>
        <p:spPr>
          <a:xfrm>
            <a:off x="931500" y="743775"/>
            <a:ext cx="6992774" cy="39334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5"/>
          <p:cNvSpPr txBox="1"/>
          <p:nvPr>
            <p:ph type="title"/>
          </p:nvPr>
        </p:nvSpPr>
        <p:spPr>
          <a:xfrm>
            <a:off x="628560" y="643466"/>
            <a:ext cx="7886430" cy="624183"/>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US"/>
              <a:t>PlayingSong</a:t>
            </a:r>
            <a:r>
              <a:rPr b="1" lang="en-US"/>
              <a:t>-Page</a:t>
            </a:r>
            <a:endParaRPr/>
          </a:p>
        </p:txBody>
      </p:sp>
      <p:pic>
        <p:nvPicPr>
          <p:cNvPr id="171" name="Google Shape;171;p25"/>
          <p:cNvPicPr preferRelativeResize="0"/>
          <p:nvPr/>
        </p:nvPicPr>
        <p:blipFill>
          <a:blip r:embed="rId3">
            <a:alphaModFix/>
          </a:blip>
          <a:stretch>
            <a:fillRect/>
          </a:stretch>
        </p:blipFill>
        <p:spPr>
          <a:xfrm>
            <a:off x="1488900" y="1267649"/>
            <a:ext cx="6348533" cy="3571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6"/>
          <p:cNvSpPr txBox="1"/>
          <p:nvPr>
            <p:ph type="title"/>
          </p:nvPr>
        </p:nvSpPr>
        <p:spPr>
          <a:xfrm>
            <a:off x="628560" y="618066"/>
            <a:ext cx="7886430" cy="649583"/>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US"/>
              <a:t>Downloading Song</a:t>
            </a:r>
            <a:r>
              <a:rPr b="1" lang="en-US"/>
              <a:t>-Page</a:t>
            </a:r>
            <a:endParaRPr/>
          </a:p>
        </p:txBody>
      </p:sp>
      <p:pic>
        <p:nvPicPr>
          <p:cNvPr id="177" name="Google Shape;177;p26"/>
          <p:cNvPicPr preferRelativeResize="0"/>
          <p:nvPr/>
        </p:nvPicPr>
        <p:blipFill>
          <a:blip r:embed="rId3">
            <a:alphaModFix/>
          </a:blip>
          <a:stretch>
            <a:fillRect/>
          </a:stretch>
        </p:blipFill>
        <p:spPr>
          <a:xfrm>
            <a:off x="1671150" y="1267649"/>
            <a:ext cx="6348533" cy="3571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27"/>
          <p:cNvPicPr preferRelativeResize="0"/>
          <p:nvPr/>
        </p:nvPicPr>
        <p:blipFill>
          <a:blip r:embed="rId3">
            <a:alphaModFix/>
          </a:blip>
          <a:stretch>
            <a:fillRect/>
          </a:stretch>
        </p:blipFill>
        <p:spPr>
          <a:xfrm>
            <a:off x="617626" y="679875"/>
            <a:ext cx="7772400" cy="43719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8"/>
          <p:cNvSpPr txBox="1"/>
          <p:nvPr/>
        </p:nvSpPr>
        <p:spPr>
          <a:xfrm>
            <a:off x="457200" y="752832"/>
            <a:ext cx="8017800" cy="630900"/>
          </a:xfrm>
          <a:prstGeom prst="rect">
            <a:avLst/>
          </a:prstGeom>
          <a:noFill/>
          <a:ln>
            <a:noFill/>
          </a:ln>
        </p:spPr>
        <p:txBody>
          <a:bodyPr anchorCtr="0" anchor="t" bIns="45700" lIns="91425" spcFirstLastPara="1" rIns="91425" wrap="square" tIns="45700">
            <a:spAutoFit/>
          </a:bodyPr>
          <a:lstStyle/>
          <a:p>
            <a:pPr indent="0" lvl="1" marL="457200" marR="0" rtl="0" algn="ctr">
              <a:lnSpc>
                <a:spcPct val="150000"/>
              </a:lnSpc>
              <a:spcBef>
                <a:spcPts val="0"/>
              </a:spcBef>
              <a:spcAft>
                <a:spcPts val="0"/>
              </a:spcAft>
              <a:buNone/>
            </a:pPr>
            <a:r>
              <a:rPr b="1" lang="en-US">
                <a:solidFill>
                  <a:srgbClr val="374151"/>
                </a:solidFill>
              </a:rPr>
              <a:t>Channel-Page</a:t>
            </a:r>
            <a:endParaRPr b="1" i="0" sz="1400" u="none" cap="none" strike="noStrike">
              <a:solidFill>
                <a:srgbClr val="374151"/>
              </a:solidFill>
            </a:endParaRPr>
          </a:p>
          <a:p>
            <a:pPr indent="-196850" lvl="1" marL="74295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374151"/>
              </a:solidFill>
              <a:latin typeface="Times New Roman"/>
              <a:ea typeface="Times New Roman"/>
              <a:cs typeface="Times New Roman"/>
              <a:sym typeface="Times New Roman"/>
            </a:endParaRPr>
          </a:p>
        </p:txBody>
      </p:sp>
      <p:cxnSp>
        <p:nvCxnSpPr>
          <p:cNvPr id="188" name="Google Shape;188;p28"/>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89" name="Google Shape;189;p28"/>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pic>
        <p:nvPicPr>
          <p:cNvPr id="190" name="Google Shape;190;p28"/>
          <p:cNvPicPr preferRelativeResize="0"/>
          <p:nvPr/>
        </p:nvPicPr>
        <p:blipFill>
          <a:blip r:embed="rId3">
            <a:alphaModFix/>
          </a:blip>
          <a:stretch>
            <a:fillRect/>
          </a:stretch>
        </p:blipFill>
        <p:spPr>
          <a:xfrm>
            <a:off x="1395020" y="1220932"/>
            <a:ext cx="6142166" cy="345496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9"/>
          <p:cNvSpPr txBox="1"/>
          <p:nvPr/>
        </p:nvSpPr>
        <p:spPr>
          <a:xfrm>
            <a:off x="457200" y="752832"/>
            <a:ext cx="8017800" cy="630900"/>
          </a:xfrm>
          <a:prstGeom prst="rect">
            <a:avLst/>
          </a:prstGeom>
          <a:noFill/>
          <a:ln>
            <a:noFill/>
          </a:ln>
        </p:spPr>
        <p:txBody>
          <a:bodyPr anchorCtr="0" anchor="t" bIns="45700" lIns="91425" spcFirstLastPara="1" rIns="91425" wrap="square" tIns="45700">
            <a:spAutoFit/>
          </a:bodyPr>
          <a:lstStyle/>
          <a:p>
            <a:pPr indent="0" lvl="1" marL="457200" marR="0" rtl="0" algn="ctr">
              <a:lnSpc>
                <a:spcPct val="150000"/>
              </a:lnSpc>
              <a:spcBef>
                <a:spcPts val="0"/>
              </a:spcBef>
              <a:spcAft>
                <a:spcPts val="0"/>
              </a:spcAft>
              <a:buNone/>
            </a:pPr>
            <a:r>
              <a:rPr b="1" lang="en-US">
                <a:solidFill>
                  <a:srgbClr val="374151"/>
                </a:solidFill>
              </a:rPr>
              <a:t>OPTIONS-PAGE</a:t>
            </a:r>
            <a:endParaRPr b="1" i="0" sz="1400" u="none" cap="none" strike="noStrike">
              <a:solidFill>
                <a:srgbClr val="374151"/>
              </a:solidFill>
            </a:endParaRPr>
          </a:p>
          <a:p>
            <a:pPr indent="-196850" lvl="1" marL="74295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374151"/>
              </a:solidFill>
              <a:latin typeface="Times New Roman"/>
              <a:ea typeface="Times New Roman"/>
              <a:cs typeface="Times New Roman"/>
              <a:sym typeface="Times New Roman"/>
            </a:endParaRPr>
          </a:p>
        </p:txBody>
      </p:sp>
      <p:cxnSp>
        <p:nvCxnSpPr>
          <p:cNvPr id="196" name="Google Shape;196;p29"/>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97" name="Google Shape;197;p29"/>
          <p:cNvSpPr txBox="1"/>
          <p:nvPr/>
        </p:nvSpPr>
        <p:spPr>
          <a:xfrm>
            <a:off x="138652" y="4713110"/>
            <a:ext cx="7071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pic>
        <p:nvPicPr>
          <p:cNvPr id="198" name="Google Shape;198;p29"/>
          <p:cNvPicPr preferRelativeResize="0"/>
          <p:nvPr/>
        </p:nvPicPr>
        <p:blipFill>
          <a:blip r:embed="rId3">
            <a:alphaModFix/>
          </a:blip>
          <a:stretch>
            <a:fillRect/>
          </a:stretch>
        </p:blipFill>
        <p:spPr>
          <a:xfrm>
            <a:off x="1261402" y="1070382"/>
            <a:ext cx="6142166" cy="345496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0"/>
          <p:cNvSpPr txBox="1"/>
          <p:nvPr/>
        </p:nvSpPr>
        <p:spPr>
          <a:xfrm>
            <a:off x="457200" y="752832"/>
            <a:ext cx="8017800" cy="630900"/>
          </a:xfrm>
          <a:prstGeom prst="rect">
            <a:avLst/>
          </a:prstGeom>
          <a:noFill/>
          <a:ln>
            <a:noFill/>
          </a:ln>
        </p:spPr>
        <p:txBody>
          <a:bodyPr anchorCtr="0" anchor="t" bIns="45700" lIns="91425" spcFirstLastPara="1" rIns="91425" wrap="square" tIns="45700">
            <a:spAutoFit/>
          </a:bodyPr>
          <a:lstStyle/>
          <a:p>
            <a:pPr indent="0" lvl="1" marL="457200" marR="0" rtl="0" algn="ctr">
              <a:lnSpc>
                <a:spcPct val="150000"/>
              </a:lnSpc>
              <a:spcBef>
                <a:spcPts val="0"/>
              </a:spcBef>
              <a:spcAft>
                <a:spcPts val="0"/>
              </a:spcAft>
              <a:buNone/>
            </a:pPr>
            <a:r>
              <a:rPr b="1" lang="en-US">
                <a:solidFill>
                  <a:srgbClr val="374151"/>
                </a:solidFill>
              </a:rPr>
              <a:t>Playlist-Page</a:t>
            </a:r>
            <a:endParaRPr b="1" i="0" sz="1400" u="none" cap="none" strike="noStrike">
              <a:solidFill>
                <a:srgbClr val="374151"/>
              </a:solidFill>
            </a:endParaRPr>
          </a:p>
          <a:p>
            <a:pPr indent="-196850" lvl="1" marL="74295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374151"/>
              </a:solidFill>
              <a:latin typeface="Times New Roman"/>
              <a:ea typeface="Times New Roman"/>
              <a:cs typeface="Times New Roman"/>
              <a:sym typeface="Times New Roman"/>
            </a:endParaRPr>
          </a:p>
        </p:txBody>
      </p:sp>
      <p:cxnSp>
        <p:nvCxnSpPr>
          <p:cNvPr id="204" name="Google Shape;204;p30"/>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205" name="Google Shape;205;p30"/>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pic>
        <p:nvPicPr>
          <p:cNvPr id="206" name="Google Shape;206;p30"/>
          <p:cNvPicPr preferRelativeResize="0"/>
          <p:nvPr/>
        </p:nvPicPr>
        <p:blipFill>
          <a:blip r:embed="rId3">
            <a:alphaModFix/>
          </a:blip>
          <a:stretch>
            <a:fillRect/>
          </a:stretch>
        </p:blipFill>
        <p:spPr>
          <a:xfrm>
            <a:off x="1500920" y="1220932"/>
            <a:ext cx="6142166" cy="345496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1"/>
          <p:cNvSpPr txBox="1"/>
          <p:nvPr/>
        </p:nvSpPr>
        <p:spPr>
          <a:xfrm>
            <a:off x="457200" y="752832"/>
            <a:ext cx="8017800" cy="630900"/>
          </a:xfrm>
          <a:prstGeom prst="rect">
            <a:avLst/>
          </a:prstGeom>
          <a:noFill/>
          <a:ln>
            <a:noFill/>
          </a:ln>
        </p:spPr>
        <p:txBody>
          <a:bodyPr anchorCtr="0" anchor="t" bIns="45700" lIns="91425" spcFirstLastPara="1" rIns="91425" wrap="square" tIns="45700">
            <a:spAutoFit/>
          </a:bodyPr>
          <a:lstStyle/>
          <a:p>
            <a:pPr indent="0" lvl="1" marL="457200" marR="0" rtl="0" algn="ctr">
              <a:lnSpc>
                <a:spcPct val="150000"/>
              </a:lnSpc>
              <a:spcBef>
                <a:spcPts val="0"/>
              </a:spcBef>
              <a:spcAft>
                <a:spcPts val="0"/>
              </a:spcAft>
              <a:buNone/>
            </a:pPr>
            <a:r>
              <a:rPr b="1" lang="en-US">
                <a:solidFill>
                  <a:srgbClr val="374151"/>
                </a:solidFill>
              </a:rPr>
              <a:t>Upload Music-Page</a:t>
            </a:r>
            <a:endParaRPr b="1" i="0" sz="1400" u="none" cap="none" strike="noStrike">
              <a:solidFill>
                <a:srgbClr val="374151"/>
              </a:solidFill>
            </a:endParaRPr>
          </a:p>
          <a:p>
            <a:pPr indent="-196850" lvl="1" marL="74295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374151"/>
              </a:solidFill>
              <a:latin typeface="Times New Roman"/>
              <a:ea typeface="Times New Roman"/>
              <a:cs typeface="Times New Roman"/>
              <a:sym typeface="Times New Roman"/>
            </a:endParaRPr>
          </a:p>
        </p:txBody>
      </p:sp>
      <p:cxnSp>
        <p:nvCxnSpPr>
          <p:cNvPr id="212" name="Google Shape;212;p31"/>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213" name="Google Shape;213;p31"/>
          <p:cNvSpPr txBox="1"/>
          <p:nvPr/>
        </p:nvSpPr>
        <p:spPr>
          <a:xfrm>
            <a:off x="138652" y="4713110"/>
            <a:ext cx="7071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pic>
        <p:nvPicPr>
          <p:cNvPr id="214" name="Google Shape;214;p31"/>
          <p:cNvPicPr preferRelativeResize="0"/>
          <p:nvPr/>
        </p:nvPicPr>
        <p:blipFill>
          <a:blip r:embed="rId3">
            <a:alphaModFix/>
          </a:blip>
          <a:stretch>
            <a:fillRect/>
          </a:stretch>
        </p:blipFill>
        <p:spPr>
          <a:xfrm>
            <a:off x="1301902" y="1131132"/>
            <a:ext cx="6142166" cy="345496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descr="A blue and white rectangle with a white border&#10;&#10;Description automatically generated" id="82" name="Google Shape;82;p1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83" name="Google Shape;83;p14"/>
          <p:cNvSpPr txBox="1"/>
          <p:nvPr/>
        </p:nvSpPr>
        <p:spPr>
          <a:xfrm>
            <a:off x="2422762" y="970065"/>
            <a:ext cx="4283236" cy="433517"/>
          </a:xfrm>
          <a:prstGeom prst="rect">
            <a:avLst/>
          </a:prstGeom>
          <a:noFill/>
          <a:ln>
            <a:noFill/>
          </a:ln>
        </p:spPr>
        <p:txBody>
          <a:bodyPr anchorCtr="0" anchor="t" bIns="0" lIns="0" spcFirstLastPara="1" rIns="0" wrap="square" tIns="0">
            <a:spAutoFit/>
          </a:bodyPr>
          <a:lstStyle/>
          <a:p>
            <a:pPr indent="0" lvl="0" marL="0" marR="0" rtl="0" algn="ctr">
              <a:lnSpc>
                <a:spcPct val="196500"/>
              </a:lnSpc>
              <a:spcBef>
                <a:spcPts val="0"/>
              </a:spcBef>
              <a:spcAft>
                <a:spcPts val="0"/>
              </a:spcAft>
              <a:buNone/>
            </a:pPr>
            <a:r>
              <a:rPr b="1" i="0" lang="en-US" sz="2000" u="none" cap="none" strike="noStrike">
                <a:solidFill>
                  <a:srgbClr val="213164"/>
                </a:solidFill>
                <a:latin typeface="Arial"/>
                <a:ea typeface="Arial"/>
                <a:cs typeface="Arial"/>
                <a:sym typeface="Arial"/>
              </a:rPr>
              <a:t>CAPSTONE PROJECT SHOWCASE</a:t>
            </a:r>
            <a:endParaRPr/>
          </a:p>
        </p:txBody>
      </p:sp>
      <p:sp>
        <p:nvSpPr>
          <p:cNvPr id="84" name="Google Shape;84;p14"/>
          <p:cNvSpPr/>
          <p:nvPr/>
        </p:nvSpPr>
        <p:spPr>
          <a:xfrm>
            <a:off x="956310" y="3037840"/>
            <a:ext cx="7227570" cy="530626"/>
          </a:xfrm>
          <a:prstGeom prst="roundRect">
            <a:avLst>
              <a:gd fmla="val 16667" name="adj"/>
            </a:avLst>
          </a:prstGeom>
          <a:solidFill>
            <a:srgbClr val="DFDDFB"/>
          </a:solidFill>
          <a:ln cap="flat" cmpd="sng" w="25400">
            <a:solidFill>
              <a:srgbClr val="DFD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5" name="Google Shape;85;p14"/>
          <p:cNvSpPr txBox="1"/>
          <p:nvPr/>
        </p:nvSpPr>
        <p:spPr>
          <a:xfrm>
            <a:off x="1571630" y="3183633"/>
            <a:ext cx="5839200" cy="246300"/>
          </a:xfrm>
          <a:prstGeom prst="rect">
            <a:avLst/>
          </a:prstGeom>
          <a:noFill/>
          <a:ln>
            <a:noFill/>
          </a:ln>
        </p:spPr>
        <p:txBody>
          <a:bodyPr anchorCtr="0" anchor="t" bIns="0" lIns="0" spcFirstLastPara="1" rIns="0" wrap="square" tIns="0">
            <a:spAutoFit/>
          </a:bodyPr>
          <a:lstStyle/>
          <a:p>
            <a:pPr indent="0" lvl="0" marL="0" marR="0" rtl="0" algn="l">
              <a:lnSpc>
                <a:spcPct val="124749"/>
              </a:lnSpc>
              <a:spcBef>
                <a:spcPts val="0"/>
              </a:spcBef>
              <a:spcAft>
                <a:spcPts val="0"/>
              </a:spcAft>
              <a:buNone/>
            </a:pPr>
            <a:r>
              <a:rPr b="1" lang="en-US" sz="1600">
                <a:solidFill>
                  <a:schemeClr val="dk1"/>
                </a:solidFill>
              </a:rPr>
              <a:t>Music Application</a:t>
            </a:r>
            <a:r>
              <a:rPr b="1" i="0" lang="en-US" sz="1600" u="none" cap="none" strike="noStrike">
                <a:solidFill>
                  <a:schemeClr val="dk1"/>
                </a:solidFill>
                <a:latin typeface="Arial"/>
                <a:ea typeface="Arial"/>
                <a:cs typeface="Arial"/>
                <a:sym typeface="Arial"/>
              </a:rPr>
              <a:t> using Django Framework - Rhythm</a:t>
            </a:r>
            <a:r>
              <a:rPr b="1" lang="en-US" sz="1600">
                <a:solidFill>
                  <a:schemeClr val="dk1"/>
                </a:solidFill>
              </a:rPr>
              <a:t>Rave</a:t>
            </a:r>
            <a:endParaRPr b="0" i="0" sz="1600" u="none" cap="none" strike="noStrike">
              <a:solidFill>
                <a:schemeClr val="dk1"/>
              </a:solidFill>
              <a:latin typeface="Arial"/>
              <a:ea typeface="Arial"/>
              <a:cs typeface="Arial"/>
              <a:sym typeface="Arial"/>
            </a:endParaRPr>
          </a:p>
        </p:txBody>
      </p:sp>
      <p:sp>
        <p:nvSpPr>
          <p:cNvPr id="86" name="Google Shape;86;p14"/>
          <p:cNvSpPr txBox="1"/>
          <p:nvPr/>
        </p:nvSpPr>
        <p:spPr>
          <a:xfrm>
            <a:off x="3872230" y="2704572"/>
            <a:ext cx="1399540" cy="239040"/>
          </a:xfrm>
          <a:prstGeom prst="rect">
            <a:avLst/>
          </a:prstGeom>
          <a:noFill/>
          <a:ln>
            <a:noFill/>
          </a:ln>
        </p:spPr>
        <p:txBody>
          <a:bodyPr anchorCtr="0" anchor="t" bIns="0" lIns="0" spcFirstLastPara="1" rIns="0" wrap="square" tIns="0">
            <a:spAutoFit/>
          </a:bodyPr>
          <a:lstStyle/>
          <a:p>
            <a:pPr indent="0" lvl="0" marL="0" marR="0" rtl="0" algn="ctr">
              <a:lnSpc>
                <a:spcPct val="124749"/>
              </a:lnSpc>
              <a:spcBef>
                <a:spcPts val="0"/>
              </a:spcBef>
              <a:spcAft>
                <a:spcPts val="0"/>
              </a:spcAft>
              <a:buNone/>
            </a:pPr>
            <a:r>
              <a:rPr b="1" i="0" lang="en-US" sz="1600" u="none" cap="none" strike="noStrike">
                <a:solidFill>
                  <a:schemeClr val="lt1"/>
                </a:solidFill>
                <a:latin typeface="Arial"/>
                <a:ea typeface="Arial"/>
                <a:cs typeface="Arial"/>
                <a:sym typeface="Arial"/>
              </a:rPr>
              <a:t>Project Title</a:t>
            </a:r>
            <a:endParaRPr b="1" i="0" sz="1600" u="none" cap="none" strike="noStrike">
              <a:solidFill>
                <a:schemeClr val="lt1"/>
              </a:solidFill>
              <a:latin typeface="Arial"/>
              <a:ea typeface="Arial"/>
              <a:cs typeface="Arial"/>
              <a:sym typeface="Arial"/>
            </a:endParaRPr>
          </a:p>
        </p:txBody>
      </p:sp>
      <p:sp>
        <p:nvSpPr>
          <p:cNvPr id="87" name="Google Shape;87;p14"/>
          <p:cNvSpPr txBox="1"/>
          <p:nvPr/>
        </p:nvSpPr>
        <p:spPr>
          <a:xfrm>
            <a:off x="1276813" y="4029973"/>
            <a:ext cx="6590375" cy="512320"/>
          </a:xfrm>
          <a:prstGeom prst="rect">
            <a:avLst/>
          </a:prstGeom>
          <a:noFill/>
          <a:ln>
            <a:noFill/>
          </a:ln>
        </p:spPr>
        <p:txBody>
          <a:bodyPr anchorCtr="0" anchor="t" bIns="0" lIns="0" spcFirstLastPara="1" rIns="0" wrap="square" tIns="0">
            <a:spAutoFit/>
          </a:bodyPr>
          <a:lstStyle/>
          <a:p>
            <a:pPr indent="0" lvl="0" marL="0" marR="0" rtl="0" algn="ctr">
              <a:lnSpc>
                <a:spcPct val="124749"/>
              </a:lnSpc>
              <a:spcBef>
                <a:spcPts val="0"/>
              </a:spcBef>
              <a:spcAft>
                <a:spcPts val="0"/>
              </a:spcAft>
              <a:buNone/>
            </a:pPr>
            <a:r>
              <a:rPr b="0" i="0" lang="en-US" sz="1600" u="none" cap="none" strike="noStrike">
                <a:solidFill>
                  <a:schemeClr val="lt1"/>
                </a:solidFill>
                <a:latin typeface="Arial"/>
                <a:ea typeface="Arial"/>
                <a:cs typeface="Arial"/>
                <a:sym typeface="Arial"/>
              </a:rPr>
              <a:t>Abstract | Problem Statement | Project Overview | Proposed Solution | Technology Used | Modelling &amp; Results | Conclusion </a:t>
            </a:r>
            <a:endParaRPr b="0" i="0" sz="1600" u="none" cap="none" strike="noStrike">
              <a:solidFill>
                <a:schemeClr val="l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2"/>
          <p:cNvSpPr txBox="1"/>
          <p:nvPr/>
        </p:nvSpPr>
        <p:spPr>
          <a:xfrm>
            <a:off x="457200" y="752832"/>
            <a:ext cx="8017800" cy="630900"/>
          </a:xfrm>
          <a:prstGeom prst="rect">
            <a:avLst/>
          </a:prstGeom>
          <a:noFill/>
          <a:ln>
            <a:noFill/>
          </a:ln>
        </p:spPr>
        <p:txBody>
          <a:bodyPr anchorCtr="0" anchor="t" bIns="45700" lIns="91425" spcFirstLastPara="1" rIns="91425" wrap="square" tIns="45700">
            <a:spAutoFit/>
          </a:bodyPr>
          <a:lstStyle/>
          <a:p>
            <a:pPr indent="0" lvl="1" marL="457200" marR="0" rtl="0" algn="ctr">
              <a:lnSpc>
                <a:spcPct val="150000"/>
              </a:lnSpc>
              <a:spcBef>
                <a:spcPts val="0"/>
              </a:spcBef>
              <a:spcAft>
                <a:spcPts val="0"/>
              </a:spcAft>
              <a:buNone/>
            </a:pPr>
            <a:r>
              <a:rPr b="1" lang="en-US">
                <a:solidFill>
                  <a:srgbClr val="374151"/>
                </a:solidFill>
              </a:rPr>
              <a:t>Logout-Page</a:t>
            </a:r>
            <a:endParaRPr b="1" i="0" sz="1400" u="none" cap="none" strike="noStrike">
              <a:solidFill>
                <a:srgbClr val="374151"/>
              </a:solidFill>
            </a:endParaRPr>
          </a:p>
          <a:p>
            <a:pPr indent="-196850" lvl="1" marL="74295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374151"/>
              </a:solidFill>
              <a:latin typeface="Times New Roman"/>
              <a:ea typeface="Times New Roman"/>
              <a:cs typeface="Times New Roman"/>
              <a:sym typeface="Times New Roman"/>
            </a:endParaRPr>
          </a:p>
        </p:txBody>
      </p:sp>
      <p:cxnSp>
        <p:nvCxnSpPr>
          <p:cNvPr id="220" name="Google Shape;220;p32"/>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221" name="Google Shape;221;p32"/>
          <p:cNvSpPr txBox="1"/>
          <p:nvPr/>
        </p:nvSpPr>
        <p:spPr>
          <a:xfrm>
            <a:off x="138652" y="4713110"/>
            <a:ext cx="7071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pic>
        <p:nvPicPr>
          <p:cNvPr id="222" name="Google Shape;222;p32"/>
          <p:cNvPicPr preferRelativeResize="0"/>
          <p:nvPr/>
        </p:nvPicPr>
        <p:blipFill>
          <a:blip r:embed="rId3">
            <a:alphaModFix/>
          </a:blip>
          <a:stretch>
            <a:fillRect/>
          </a:stretch>
        </p:blipFill>
        <p:spPr>
          <a:xfrm>
            <a:off x="1322152" y="1121007"/>
            <a:ext cx="6142166" cy="345496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3"/>
          <p:cNvSpPr txBox="1"/>
          <p:nvPr>
            <p:ph type="title"/>
          </p:nvPr>
        </p:nvSpPr>
        <p:spPr>
          <a:xfrm>
            <a:off x="215053" y="719666"/>
            <a:ext cx="8421857" cy="547983"/>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None/>
            </a:pPr>
            <a:r>
              <a:rPr b="1" lang="en-US" sz="1600">
                <a:solidFill>
                  <a:srgbClr val="213163"/>
                </a:solidFill>
                <a:latin typeface="Arial"/>
                <a:ea typeface="Arial"/>
                <a:cs typeface="Arial"/>
                <a:sym typeface="Arial"/>
              </a:rPr>
              <a:t>Future Enhancements</a:t>
            </a:r>
            <a:r>
              <a:rPr b="1" lang="en-US" sz="1600">
                <a:solidFill>
                  <a:srgbClr val="374151"/>
                </a:solidFill>
                <a:latin typeface="Arial"/>
                <a:ea typeface="Arial"/>
                <a:cs typeface="Arial"/>
                <a:sym typeface="Arial"/>
              </a:rPr>
              <a:t>:</a:t>
            </a:r>
            <a:br>
              <a:rPr b="0" i="0" lang="en-US">
                <a:solidFill>
                  <a:srgbClr val="374151"/>
                </a:solidFill>
                <a:latin typeface="Arial"/>
                <a:ea typeface="Arial"/>
                <a:cs typeface="Arial"/>
                <a:sym typeface="Arial"/>
              </a:rPr>
            </a:br>
            <a:endParaRPr/>
          </a:p>
        </p:txBody>
      </p:sp>
      <p:sp>
        <p:nvSpPr>
          <p:cNvPr id="228" name="Google Shape;228;p33"/>
          <p:cNvSpPr txBox="1"/>
          <p:nvPr/>
        </p:nvSpPr>
        <p:spPr>
          <a:xfrm>
            <a:off x="273375" y="1103625"/>
            <a:ext cx="8421900" cy="335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a:t>Social Integration:</a:t>
            </a:r>
            <a:r>
              <a:rPr lang="en-US"/>
              <a:t> Enable users to share playlists and favorite tracks with friends via social media integration, fostering community engagement.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b="1" lang="en-US"/>
              <a:t>A</a:t>
            </a:r>
            <a:r>
              <a:rPr b="1" lang="en-US"/>
              <a:t>dvanced Recommendations: </a:t>
            </a:r>
            <a:r>
              <a:rPr lang="en-US"/>
              <a:t>AImplement machine learning algorithms for more accurate and diverse music recommendations, incorporating factors like mood and contextual relevance.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b="1" lang="en-US"/>
              <a:t>Offline Mode: </a:t>
            </a:r>
            <a:r>
              <a:rPr lang="en-US"/>
              <a:t>Introduce offline caching capabilities, allowing users to enjoy music even without an internet connection, enhancing accessibility.</a:t>
            </a:r>
            <a:endParaRPr/>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US"/>
              <a:t>Collaborative Playlists:</a:t>
            </a:r>
            <a:r>
              <a:rPr lang="en-US"/>
              <a:t> Enable multiple users to collaborate on creating and curating playlists, promoting collaborative music discovery and interaction.</a:t>
            </a:r>
            <a:endParaRPr/>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US"/>
              <a:t>Live Events Integration</a:t>
            </a:r>
            <a:r>
              <a:rPr lang="en-US"/>
              <a:t>: Integrate live event listings and ticket purchasing options, allowing users to discover and attend concerts and music festivals directly from the app.</a:t>
            </a:r>
            <a:endParaRPr/>
          </a:p>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4"/>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US" sz="1600" u="none" cap="none" strike="noStrike">
                <a:solidFill>
                  <a:srgbClr val="213163"/>
                </a:solidFill>
                <a:latin typeface="Arial"/>
                <a:ea typeface="Arial"/>
                <a:cs typeface="Arial"/>
                <a:sym typeface="Arial"/>
              </a:rPr>
              <a:t>Conclusion</a:t>
            </a:r>
            <a:endParaRPr b="0" i="0" sz="1600" u="none" cap="none" strike="noStrike">
              <a:solidFill>
                <a:srgbClr val="000000"/>
              </a:solidFill>
              <a:latin typeface="Arial"/>
              <a:ea typeface="Arial"/>
              <a:cs typeface="Arial"/>
              <a:sym typeface="Arial"/>
            </a:endParaRPr>
          </a:p>
        </p:txBody>
      </p:sp>
      <p:cxnSp>
        <p:nvCxnSpPr>
          <p:cNvPr id="234" name="Google Shape;234;p34"/>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235" name="Google Shape;235;p34"/>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sp>
        <p:nvSpPr>
          <p:cNvPr id="236" name="Google Shape;236;p34"/>
          <p:cNvSpPr txBox="1"/>
          <p:nvPr/>
        </p:nvSpPr>
        <p:spPr>
          <a:xfrm>
            <a:off x="334125" y="1144125"/>
            <a:ext cx="8008800" cy="3148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US"/>
              <a:t>In conclusion, RhythmRave represents a significant advancement in the realm of music applications, offering users an immersive and personalized listening experience. Through the seamless integration of Django's robust backend framework, intuitive user interface, and innovative features such as personalized recommendations and secure authentication, RhythmRave sets a new standard for modern music platforms. With ongoing enhancements and a commitment to user satisfaction, RhythmRave continues to evolve, providing music enthusiasts with a comprehensive solution for discovering, organizing, and enjoying their favorite tunes. Embracing future trends and technologies, RhythmRave remains dedicated to delivering unparalleled music experiences to its growing user base.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5"/>
          <p:cNvSpPr txBox="1"/>
          <p:nvPr>
            <p:ph type="title"/>
          </p:nvPr>
        </p:nvSpPr>
        <p:spPr>
          <a:xfrm>
            <a:off x="3504528" y="2334505"/>
            <a:ext cx="2149019" cy="47448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000">
                <a:solidFill>
                  <a:srgbClr val="223366"/>
                </a:solidFill>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5"/>
          <p:cNvSpPr txBox="1"/>
          <p:nvPr>
            <p:ph type="title"/>
          </p:nvPr>
        </p:nvSpPr>
        <p:spPr>
          <a:xfrm>
            <a:off x="131032" y="682130"/>
            <a:ext cx="29361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US" sz="1600" u="none" cap="none" strike="noStrike">
                <a:solidFill>
                  <a:srgbClr val="213163"/>
                </a:solidFill>
                <a:latin typeface="Arial"/>
                <a:ea typeface="Arial"/>
                <a:cs typeface="Arial"/>
                <a:sym typeface="Arial"/>
              </a:rPr>
              <a:t>Abstract</a:t>
            </a:r>
            <a:endParaRPr b="0" i="0" sz="1600" u="none" cap="none" strike="noStrike">
              <a:solidFill>
                <a:srgbClr val="000000"/>
              </a:solidFill>
              <a:latin typeface="Arial"/>
              <a:ea typeface="Arial"/>
              <a:cs typeface="Arial"/>
              <a:sym typeface="Arial"/>
            </a:endParaRPr>
          </a:p>
        </p:txBody>
      </p:sp>
      <p:cxnSp>
        <p:nvCxnSpPr>
          <p:cNvPr id="93" name="Google Shape;93;p15"/>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94" name="Google Shape;94;p15"/>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sp>
        <p:nvSpPr>
          <p:cNvPr id="95" name="Google Shape;95;p15"/>
          <p:cNvSpPr txBox="1"/>
          <p:nvPr/>
        </p:nvSpPr>
        <p:spPr>
          <a:xfrm>
            <a:off x="405000" y="1184625"/>
            <a:ext cx="7958400" cy="318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lnSpc>
                <a:spcPct val="175000"/>
              </a:lnSpc>
              <a:spcBef>
                <a:spcPts val="0"/>
              </a:spcBef>
              <a:spcAft>
                <a:spcPts val="0"/>
              </a:spcAft>
              <a:buClr>
                <a:schemeClr val="dk1"/>
              </a:buClr>
              <a:buSzPts val="1100"/>
              <a:buFont typeface="Arial"/>
              <a:buNone/>
            </a:pPr>
            <a:r>
              <a:rPr lang="en-US"/>
              <a:t>RhythmRave, a Django-powered music platform, redefines music consumption. Seamlessly managing vast libraries, it offers personalized playlists and recommendations. Its elegant interface facilitates intuitive browsing and cross-device synchronization. Leveraging Django's robust security features, RhythmRave ensures data privacy and secure authentication. By integrating external APIs, it grants access to extensive music catalogs for uninterrupted streaming. RhythmRave heralds a new era in music applications, delivering immersive listening experiences while prioritizing user privacy and convenience.</a:t>
            </a:r>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6"/>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US" sz="1600" u="none" cap="none" strike="noStrike">
                <a:solidFill>
                  <a:srgbClr val="213163"/>
                </a:solidFill>
                <a:latin typeface="Arial"/>
                <a:ea typeface="Arial"/>
                <a:cs typeface="Arial"/>
                <a:sym typeface="Arial"/>
              </a:rPr>
              <a:t>Problem Statement</a:t>
            </a:r>
            <a:endParaRPr b="0" i="0" sz="1600" u="none" cap="none" strike="noStrike">
              <a:solidFill>
                <a:srgbClr val="000000"/>
              </a:solidFill>
              <a:latin typeface="Arial"/>
              <a:ea typeface="Arial"/>
              <a:cs typeface="Arial"/>
              <a:sym typeface="Arial"/>
            </a:endParaRPr>
          </a:p>
        </p:txBody>
      </p:sp>
      <p:cxnSp>
        <p:nvCxnSpPr>
          <p:cNvPr id="101" name="Google Shape;101;p16"/>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02" name="Google Shape;102;p16"/>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sp>
        <p:nvSpPr>
          <p:cNvPr id="103" name="Google Shape;103;p16"/>
          <p:cNvSpPr txBox="1"/>
          <p:nvPr/>
        </p:nvSpPr>
        <p:spPr>
          <a:xfrm>
            <a:off x="445500" y="1154250"/>
            <a:ext cx="7927800" cy="3280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US"/>
              <a:t>Despite the abundance of music applications, existing platforms often lack seamless integration, personalized recommendations, and robust security measures. Users face challenges in managing extensive music libraries, creating personalized playlists, and discovering new content tailored to their tastes. Furthermore, concerns regarding data privacy and security persist, with many applications falling short in safeguarding user information. There is a need for a comprehensive music platform that seamlessly integrates backend functionality, offers personalized recommendations, and prioritizes user privacy and security. Addressing these issues, our project aims to develop RhythmRave, a Django-powered music application, to deliver an immersive and secure music listening experience, catering to the diverse needs and preferences of modern users.</a:t>
            </a:r>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7"/>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US" sz="1600" u="none" cap="none" strike="noStrike">
                <a:solidFill>
                  <a:srgbClr val="213163"/>
                </a:solidFill>
                <a:latin typeface="Arial"/>
                <a:ea typeface="Arial"/>
                <a:cs typeface="Arial"/>
                <a:sym typeface="Arial"/>
              </a:rPr>
              <a:t>Project Overview</a:t>
            </a:r>
            <a:endParaRPr b="0" i="0" sz="1600" u="none" cap="none" strike="noStrike">
              <a:solidFill>
                <a:srgbClr val="000000"/>
              </a:solidFill>
              <a:latin typeface="Arial"/>
              <a:ea typeface="Arial"/>
              <a:cs typeface="Arial"/>
              <a:sym typeface="Arial"/>
            </a:endParaRPr>
          </a:p>
        </p:txBody>
      </p:sp>
      <p:cxnSp>
        <p:nvCxnSpPr>
          <p:cNvPr id="109" name="Google Shape;109;p17"/>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10" name="Google Shape;110;p17"/>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sp>
        <p:nvSpPr>
          <p:cNvPr id="111" name="Google Shape;111;p17"/>
          <p:cNvSpPr txBox="1"/>
          <p:nvPr/>
        </p:nvSpPr>
        <p:spPr>
          <a:xfrm>
            <a:off x="263250" y="1113750"/>
            <a:ext cx="8272200" cy="3417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US"/>
              <a:t>RhythmRave is a groundbreaking music application developed using Django, designed to revolutionize the music listening experience. Leveraging Django's robust backend framework, the application seamlessly manages extensive music libraries, offers personalized recommendations, and ensures secure user authentication. RhythmRave's intuitive user interface allows users to effortlessly browse through their favorite tracks, create custom playlists, and discover new music tailored to their preferences. By integrating external APIs from leading music streaming platforms, RhythmRave provides access to a vast catalog of songs for uninterrupted streaming across devices. With a strong emphasis on user privacy and data security, RhythmRave sets a new standard for modern music applications, offering users an immersive and personalized listening experience like never before.</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US" sz="1600" u="none" cap="none" strike="noStrike">
                <a:solidFill>
                  <a:srgbClr val="213163"/>
                </a:solidFill>
                <a:latin typeface="Arial"/>
                <a:ea typeface="Arial"/>
                <a:cs typeface="Arial"/>
                <a:sym typeface="Arial"/>
              </a:rPr>
              <a:t>Proposed Solution</a:t>
            </a:r>
            <a:endParaRPr b="0" i="0" sz="1600" u="none" cap="none" strike="noStrike">
              <a:solidFill>
                <a:srgbClr val="000000"/>
              </a:solidFill>
              <a:latin typeface="Arial"/>
              <a:ea typeface="Arial"/>
              <a:cs typeface="Arial"/>
              <a:sym typeface="Arial"/>
            </a:endParaRPr>
          </a:p>
        </p:txBody>
      </p:sp>
      <p:sp>
        <p:nvSpPr>
          <p:cNvPr id="117" name="Google Shape;117;p18"/>
          <p:cNvSpPr txBox="1"/>
          <p:nvPr/>
        </p:nvSpPr>
        <p:spPr>
          <a:xfrm>
            <a:off x="138533" y="1102220"/>
            <a:ext cx="8866934" cy="376834"/>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US" sz="1400" u="none" cap="none" strike="noStrike">
                <a:solidFill>
                  <a:srgbClr val="374151"/>
                </a:solidFill>
                <a:latin typeface="Times New Roman"/>
                <a:ea typeface="Times New Roman"/>
                <a:cs typeface="Times New Roman"/>
                <a:sym typeface="Times New Roman"/>
              </a:rPr>
              <a:t>.</a:t>
            </a:r>
            <a:endParaRPr/>
          </a:p>
        </p:txBody>
      </p:sp>
      <p:cxnSp>
        <p:nvCxnSpPr>
          <p:cNvPr id="118" name="Google Shape;118;p18"/>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19" name="Google Shape;119;p18"/>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sp>
        <p:nvSpPr>
          <p:cNvPr id="120" name="Google Shape;120;p18"/>
          <p:cNvSpPr txBox="1"/>
          <p:nvPr/>
        </p:nvSpPr>
        <p:spPr>
          <a:xfrm>
            <a:off x="344250" y="1144125"/>
            <a:ext cx="8191200" cy="3310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US"/>
              <a:t>RhythmRave offers a comprehensive solution to the challenges faced by music enthusiasts. By harnessing Django's powerful backend capabilities, the application ensures efficient data management and secure user authentication. Personalized recommendations and playlists are curated based on user preferences, enhancing the music discovery process. RhythmRave's intuitive user interface enables seamless navigation through extensive music libraries, facilitating an immersive listening experience. Integration with external APIs enables access to a diverse range of music content for uninterrupted streaming. Emphasizing user privacy and data security, RhythmRave employs encryption techniques and stringent authentication measures. With its innovative features and user-centric approach, RhythmRave aims to redefine the way users interact with music, setting a new standard for music applications.</a:t>
            </a:r>
            <a:endParaRPr/>
          </a:p>
          <a:p>
            <a:pPr indent="0" lvl="0" marL="0" rtl="0" algn="l">
              <a:lnSpc>
                <a:spcPct val="150000"/>
              </a:lnSpc>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US" sz="1600" u="none" cap="none" strike="noStrike">
                <a:solidFill>
                  <a:srgbClr val="213163"/>
                </a:solidFill>
                <a:latin typeface="Arial"/>
                <a:ea typeface="Arial"/>
                <a:cs typeface="Arial"/>
                <a:sym typeface="Arial"/>
              </a:rPr>
              <a:t>Technology Used</a:t>
            </a:r>
            <a:endParaRPr b="0" i="0" sz="1600" u="none" cap="none" strike="noStrike">
              <a:solidFill>
                <a:srgbClr val="000000"/>
              </a:solidFill>
              <a:latin typeface="Arial"/>
              <a:ea typeface="Arial"/>
              <a:cs typeface="Arial"/>
              <a:sym typeface="Arial"/>
            </a:endParaRPr>
          </a:p>
        </p:txBody>
      </p:sp>
      <p:sp>
        <p:nvSpPr>
          <p:cNvPr id="126" name="Google Shape;126;p19"/>
          <p:cNvSpPr txBox="1"/>
          <p:nvPr/>
        </p:nvSpPr>
        <p:spPr>
          <a:xfrm>
            <a:off x="128063" y="1059160"/>
            <a:ext cx="5314387" cy="3790000"/>
          </a:xfrm>
          <a:prstGeom prst="rect">
            <a:avLst/>
          </a:prstGeom>
          <a:noFill/>
          <a:ln>
            <a:noFill/>
          </a:ln>
        </p:spPr>
        <p:txBody>
          <a:bodyPr anchorCtr="0" anchor="t" bIns="91425" lIns="91425" spcFirstLastPara="1" rIns="91425" wrap="square" tIns="91425">
            <a:noAutofit/>
          </a:bodyPr>
          <a:lstStyle/>
          <a:p>
            <a:pPr indent="-84454"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a:p>
            <a:pPr indent="-84454"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a:p>
            <a:pPr indent="-84454"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9"/>
          <p:cNvSpPr/>
          <p:nvPr/>
        </p:nvSpPr>
        <p:spPr>
          <a:xfrm>
            <a:off x="-84668" y="615950"/>
            <a:ext cx="8951601" cy="4064000"/>
          </a:xfrm>
          <a:custGeom>
            <a:rect b="b" l="l" r="r" t="t"/>
            <a:pathLst>
              <a:path extrusionOk="0" h="120000" w="120000">
                <a:moveTo>
                  <a:pt x="0" y="0"/>
                </a:moveTo>
                <a:lnTo>
                  <a:pt x="120000" y="0"/>
                </a:lnTo>
                <a:lnTo>
                  <a:pt x="120000" y="120000"/>
                </a:lnTo>
                <a:lnTo>
                  <a:pt x="0" y="120000"/>
                </a:lnTo>
                <a:close/>
              </a:path>
              <a:path extrusionOk="0" fill="none" h="120000" w="120000">
                <a:moveTo>
                  <a:pt x="-10000" y="0"/>
                </a:moveTo>
                <a:close/>
                <a:lnTo>
                  <a:pt x="-10000" y="120000"/>
                </a:lnTo>
              </a:path>
              <a:path extrusionOk="0" fill="none" h="120000" w="120000">
                <a:moveTo>
                  <a:pt x="-10000" y="22500"/>
                </a:moveTo>
                <a:lnTo>
                  <a:pt x="-46000" y="135000"/>
                </a:lnTo>
              </a:path>
            </a:pathLst>
          </a:custGeom>
          <a:noFill/>
          <a:ln>
            <a:noFill/>
          </a:ln>
        </p:spPr>
        <p:txBody>
          <a:bodyPr anchorCtr="1" anchor="ctr" bIns="45700" lIns="91425" spcFirstLastPara="1" rIns="91425" wrap="square" tIns="45700">
            <a:noAutofit/>
          </a:bodyPr>
          <a:lstStyle/>
          <a:p>
            <a:pPr indent="0" lvl="0" marL="0" rtl="0" algn="l">
              <a:spcBef>
                <a:spcPts val="0"/>
              </a:spcBef>
              <a:spcAft>
                <a:spcPts val="0"/>
              </a:spcAft>
              <a:buNone/>
            </a:pPr>
            <a:r>
              <a:t/>
            </a:r>
            <a:endParaRPr/>
          </a:p>
        </p:txBody>
      </p:sp>
      <p:pic>
        <p:nvPicPr>
          <p:cNvPr id="128" name="Google Shape;128;p19"/>
          <p:cNvPicPr preferRelativeResize="0"/>
          <p:nvPr/>
        </p:nvPicPr>
        <p:blipFill rotWithShape="1">
          <a:blip r:embed="rId3">
            <a:alphaModFix/>
          </a:blip>
          <a:srcRect b="0" l="0" r="0" t="0"/>
          <a:stretch/>
        </p:blipFill>
        <p:spPr>
          <a:xfrm>
            <a:off x="1021171" y="1723257"/>
            <a:ext cx="2956469" cy="2573047"/>
          </a:xfrm>
          <a:prstGeom prst="rect">
            <a:avLst/>
          </a:prstGeom>
          <a:noFill/>
          <a:ln>
            <a:noFill/>
          </a:ln>
        </p:spPr>
      </p:pic>
      <p:pic>
        <p:nvPicPr>
          <p:cNvPr id="129" name="Google Shape;129;p19"/>
          <p:cNvPicPr preferRelativeResize="0"/>
          <p:nvPr/>
        </p:nvPicPr>
        <p:blipFill rotWithShape="1">
          <a:blip r:embed="rId4">
            <a:alphaModFix/>
          </a:blip>
          <a:srcRect b="0" l="0" r="0" t="0"/>
          <a:stretch/>
        </p:blipFill>
        <p:spPr>
          <a:xfrm>
            <a:off x="4564380" y="1712692"/>
            <a:ext cx="4165599" cy="2090952"/>
          </a:xfrm>
          <a:prstGeom prst="rect">
            <a:avLst/>
          </a:prstGeom>
          <a:noFill/>
          <a:ln>
            <a:noFill/>
          </a:ln>
        </p:spPr>
      </p:pic>
      <p:sp>
        <p:nvSpPr>
          <p:cNvPr id="130" name="Google Shape;130;p19"/>
          <p:cNvSpPr txBox="1"/>
          <p:nvPr/>
        </p:nvSpPr>
        <p:spPr>
          <a:xfrm>
            <a:off x="1000361" y="1361511"/>
            <a:ext cx="3318484"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Front-end</a:t>
            </a:r>
            <a:endParaRPr/>
          </a:p>
        </p:txBody>
      </p:sp>
      <p:sp>
        <p:nvSpPr>
          <p:cNvPr id="131" name="Google Shape;131;p19"/>
          <p:cNvSpPr txBox="1"/>
          <p:nvPr/>
        </p:nvSpPr>
        <p:spPr>
          <a:xfrm>
            <a:off x="4865736" y="1287522"/>
            <a:ext cx="358096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Back-end</a:t>
            </a:r>
            <a:endParaRPr/>
          </a:p>
        </p:txBody>
      </p:sp>
      <p:cxnSp>
        <p:nvCxnSpPr>
          <p:cNvPr id="132" name="Google Shape;132;p19"/>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33" name="Google Shape;133;p19"/>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US" sz="1600" u="none" cap="none" strike="noStrike">
                <a:solidFill>
                  <a:srgbClr val="213163"/>
                </a:solidFill>
                <a:latin typeface="Arial"/>
                <a:ea typeface="Arial"/>
                <a:cs typeface="Arial"/>
                <a:sym typeface="Arial"/>
              </a:rPr>
              <a:t>Modelling &amp; Results</a:t>
            </a:r>
            <a:endParaRPr b="0" i="0" sz="1600" u="none" cap="none" strike="noStrike">
              <a:solidFill>
                <a:srgbClr val="000000"/>
              </a:solidFill>
              <a:latin typeface="Arial"/>
              <a:ea typeface="Arial"/>
              <a:cs typeface="Arial"/>
              <a:sym typeface="Arial"/>
            </a:endParaRPr>
          </a:p>
        </p:txBody>
      </p:sp>
      <p:cxnSp>
        <p:nvCxnSpPr>
          <p:cNvPr id="139" name="Google Shape;139;p20"/>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40" name="Google Shape;140;p20"/>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chemeClr val="dk1"/>
                </a:solidFill>
                <a:latin typeface="Arial"/>
                <a:ea typeface="Arial"/>
                <a:cs typeface="Arial"/>
                <a:sym typeface="Arial"/>
              </a:rPr>
              <a:t>Source :</a:t>
            </a:r>
            <a:endParaRPr/>
          </a:p>
        </p:txBody>
      </p:sp>
      <p:sp>
        <p:nvSpPr>
          <p:cNvPr id="141" name="Google Shape;141;p20"/>
          <p:cNvSpPr txBox="1"/>
          <p:nvPr/>
        </p:nvSpPr>
        <p:spPr>
          <a:xfrm>
            <a:off x="228600" y="971550"/>
            <a:ext cx="8580300" cy="3503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b="1" lang="en-US"/>
              <a:t>Data Model: </a:t>
            </a:r>
            <a:r>
              <a:rPr lang="en-US"/>
              <a:t>Utilize Django's ORM to establish entities such as Users, Tracks, Albums, Playlists, and UserPreferences, ensuring seamless data manipulation.</a:t>
            </a:r>
            <a:endParaRPr/>
          </a:p>
          <a:p>
            <a:pPr indent="0" lvl="0" marL="0" rtl="0" algn="l">
              <a:lnSpc>
                <a:spcPct val="100000"/>
              </a:lnSpc>
              <a:spcBef>
                <a:spcPts val="0"/>
              </a:spcBef>
              <a:spcAft>
                <a:spcPts val="0"/>
              </a:spcAft>
              <a:buClr>
                <a:schemeClr val="dk1"/>
              </a:buClr>
              <a:buSzPts val="1100"/>
              <a:buFont typeface="Arial"/>
              <a:buNone/>
            </a:pPr>
            <a:r>
              <a:rPr b="1" lang="en-US"/>
              <a:t>Recommendation Engine:</a:t>
            </a:r>
            <a:r>
              <a:rPr lang="en-US"/>
              <a:t> Implement a collaborative filtering algorithm to generate personalized recommendations based on user listening history and preferences, continuously refining accuracy over time.</a:t>
            </a:r>
            <a:endParaRPr/>
          </a:p>
          <a:p>
            <a:pPr indent="0" lvl="0" marL="0" rtl="0" algn="l">
              <a:lnSpc>
                <a:spcPct val="115000"/>
              </a:lnSpc>
              <a:spcBef>
                <a:spcPts val="0"/>
              </a:spcBef>
              <a:spcAft>
                <a:spcPts val="0"/>
              </a:spcAft>
              <a:buClr>
                <a:schemeClr val="dk1"/>
              </a:buClr>
              <a:buSzPts val="1100"/>
              <a:buFont typeface="Arial"/>
              <a:buNone/>
            </a:pPr>
            <a:r>
              <a:rPr b="1" lang="en-US"/>
              <a:t>User Interface:</a:t>
            </a:r>
            <a:r>
              <a:rPr lang="en-US"/>
              <a:t> Design an intuitive interface allowing easy browsing, searching, and playlist creation, enhancing music discovery and user experience.</a:t>
            </a:r>
            <a:endParaRPr/>
          </a:p>
          <a:p>
            <a:pPr indent="0" lvl="0" marL="0" rtl="0" algn="l">
              <a:lnSpc>
                <a:spcPct val="115000"/>
              </a:lnSpc>
              <a:spcBef>
                <a:spcPts val="0"/>
              </a:spcBef>
              <a:spcAft>
                <a:spcPts val="0"/>
              </a:spcAft>
              <a:buClr>
                <a:schemeClr val="dk1"/>
              </a:buClr>
              <a:buSzPts val="1100"/>
              <a:buFont typeface="Arial"/>
              <a:buNone/>
            </a:pPr>
            <a:r>
              <a:rPr b="1" lang="en-US"/>
              <a:t>Performance Optimization:</a:t>
            </a:r>
            <a:r>
              <a:rPr lang="en-US"/>
              <a:t> Ensure efficient handling of large music libraries and concurrent user requests, leveraging Django's scalable architecture for seamless scalability.</a:t>
            </a:r>
            <a:endParaRPr/>
          </a:p>
          <a:p>
            <a:pPr indent="0" lvl="0" marL="0" rtl="0" algn="l">
              <a:lnSpc>
                <a:spcPct val="115000"/>
              </a:lnSpc>
              <a:spcBef>
                <a:spcPts val="0"/>
              </a:spcBef>
              <a:spcAft>
                <a:spcPts val="0"/>
              </a:spcAft>
              <a:buClr>
                <a:schemeClr val="dk1"/>
              </a:buClr>
              <a:buSzPts val="1100"/>
              <a:buFont typeface="Arial"/>
              <a:buNone/>
            </a:pPr>
            <a:r>
              <a:rPr b="1" lang="en-US"/>
              <a:t>User Satisfaction Metrics: </a:t>
            </a:r>
            <a:r>
              <a:rPr lang="en-US"/>
              <a:t>Collect feedback through surveys and user interactions to gauge satisfaction levels and preferences, enabling continuous improvements and updates.</a:t>
            </a:r>
            <a:endParaRPr/>
          </a:p>
          <a:p>
            <a:pPr indent="0" lvl="0" marL="0" rtl="0" algn="l">
              <a:lnSpc>
                <a:spcPct val="115000"/>
              </a:lnSpc>
              <a:spcBef>
                <a:spcPts val="0"/>
              </a:spcBef>
              <a:spcAft>
                <a:spcPts val="0"/>
              </a:spcAft>
              <a:buClr>
                <a:schemeClr val="dk1"/>
              </a:buClr>
              <a:buSzPts val="1100"/>
              <a:buFont typeface="Arial"/>
              <a:buNone/>
            </a:pPr>
            <a:r>
              <a:rPr b="1" lang="en-US"/>
              <a:t>Results Analysis: </a:t>
            </a:r>
            <a:r>
              <a:rPr lang="en-US"/>
              <a:t>Evaluate initial user feedback and usage metrics, observing increased engagement and retention rates, indicating the effectiveness of RhythmRave in delivering a superior music listening experience.</a:t>
            </a:r>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1"/>
          <p:cNvSpPr txBox="1"/>
          <p:nvPr>
            <p:ph type="title"/>
          </p:nvPr>
        </p:nvSpPr>
        <p:spPr>
          <a:xfrm>
            <a:off x="155850" y="613142"/>
            <a:ext cx="8832300" cy="451933"/>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US"/>
              <a:t>Homepage</a:t>
            </a:r>
            <a:endParaRPr/>
          </a:p>
        </p:txBody>
      </p:sp>
      <p:sp>
        <p:nvSpPr>
          <p:cNvPr id="147" name="Google Shape;147;p21"/>
          <p:cNvSpPr txBox="1"/>
          <p:nvPr>
            <p:ph idx="1" type="body"/>
          </p:nvPr>
        </p:nvSpPr>
        <p:spPr>
          <a:xfrm>
            <a:off x="311699" y="1389600"/>
            <a:ext cx="8696833" cy="3179400"/>
          </a:xfrm>
          <a:prstGeom prst="rect">
            <a:avLst/>
          </a:prstGeom>
          <a:noFill/>
          <a:ln>
            <a:noFill/>
          </a:ln>
        </p:spPr>
        <p:txBody>
          <a:bodyPr anchorCtr="0" anchor="t" bIns="91425" lIns="91425" spcFirstLastPara="1" rIns="91425" wrap="square" tIns="91425">
            <a:noAutofit/>
          </a:bodyPr>
          <a:lstStyle/>
          <a:p>
            <a:pPr indent="-228593" lvl="0" marL="457189" rtl="0" algn="l">
              <a:lnSpc>
                <a:spcPct val="115000"/>
              </a:lnSpc>
              <a:spcBef>
                <a:spcPts val="0"/>
              </a:spcBef>
              <a:spcAft>
                <a:spcPts val="0"/>
              </a:spcAft>
              <a:buSzPts val="1200"/>
              <a:buNone/>
            </a:pPr>
            <a:r>
              <a:t/>
            </a:r>
            <a:endParaRPr/>
          </a:p>
        </p:txBody>
      </p:sp>
      <p:pic>
        <p:nvPicPr>
          <p:cNvPr id="148" name="Google Shape;148;p21"/>
          <p:cNvPicPr preferRelativeResize="0"/>
          <p:nvPr/>
        </p:nvPicPr>
        <p:blipFill>
          <a:blip r:embed="rId3">
            <a:alphaModFix/>
          </a:blip>
          <a:stretch>
            <a:fillRect/>
          </a:stretch>
        </p:blipFill>
        <p:spPr>
          <a:xfrm>
            <a:off x="267175" y="1134000"/>
            <a:ext cx="8741352" cy="3513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